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780" r:id="rId2"/>
    <p:sldId id="786" r:id="rId3"/>
    <p:sldId id="781" r:id="rId4"/>
    <p:sldId id="782" r:id="rId5"/>
    <p:sldId id="783" r:id="rId6"/>
    <p:sldId id="784" r:id="rId7"/>
    <p:sldId id="785" r:id="rId8"/>
  </p:sldIdLst>
  <p:sldSz cx="9144000" cy="6858000" type="letter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AN ZHAO" initials="JZ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CFCFC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79026" autoAdjust="0"/>
  </p:normalViewPr>
  <p:slideViewPr>
    <p:cSldViewPr>
      <p:cViewPr varScale="1">
        <p:scale>
          <a:sx n="63" d="100"/>
          <a:sy n="63" d="100"/>
        </p:scale>
        <p:origin x="190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6"/>
    </p:cViewPr>
  </p:sorterViewPr>
  <p:notesViewPr>
    <p:cSldViewPr>
      <p:cViewPr varScale="1">
        <p:scale>
          <a:sx n="116" d="100"/>
          <a:sy n="116" d="100"/>
        </p:scale>
        <p:origin x="-2148" y="-96"/>
      </p:cViewPr>
      <p:guideLst>
        <p:guide orient="horz" pos="3024"/>
        <p:guide pos="2304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511" y="0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C4654-9B54-4388-9789-78668844D9AF}" type="datetimeFigureOut">
              <a:rPr lang="zh-CN" altLang="en-US" smtClean="0"/>
              <a:pPr/>
              <a:t>2025/6/12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7118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511" y="6457118"/>
            <a:ext cx="4301974" cy="339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BC18E-9943-4C82-9839-19396C8757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364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108125A-CF0B-4788-AF7E-FCD27F359AF3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11175"/>
            <a:ext cx="3398838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C7383D-9EC9-43CE-A029-CE980AF62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4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33400"/>
            <a:ext cx="822960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2286000"/>
            <a:ext cx="8229600" cy="167640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author name(s)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371600" y="6400800"/>
            <a:ext cx="640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en-US" b="1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in Analog Integrated Circuits</a:t>
            </a:r>
            <a:endParaRPr 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14800"/>
            <a:ext cx="8229600" cy="1676400"/>
          </a:xfrm>
        </p:spPr>
        <p:txBody>
          <a:bodyPr anchor="ctr"/>
          <a:lstStyle>
            <a:lvl1pPr marL="0" indent="0" algn="ctr">
              <a:buFontTx/>
              <a:buNone/>
              <a:defRPr b="1" baseline="0"/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add author affiliations(s)</a:t>
            </a:r>
          </a:p>
        </p:txBody>
      </p:sp>
    </p:spTree>
    <p:extLst>
      <p:ext uri="{BB962C8B-B14F-4D97-AF65-F5344CB8AC3E}">
        <p14:creationId xmlns:p14="http://schemas.microsoft.com/office/powerpoint/2010/main" val="81026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371600" y="6400800"/>
            <a:ext cx="640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en-US" altLang="zh-CN" b="1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in Analog Integrated Circuits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50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2578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2578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4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4343400" cy="83820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4344988" cy="4267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14400"/>
            <a:ext cx="4346575" cy="83820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905000"/>
            <a:ext cx="4343400" cy="4267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1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4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5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416675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16675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Slide </a:t>
            </a:r>
            <a:fld id="{43D13783-42DA-4D39-B1EE-338536AF03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1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04076"/>
              </p:ext>
            </p:extLst>
          </p:nvPr>
        </p:nvGraphicFramePr>
        <p:xfrm>
          <a:off x="539552" y="548680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Bias-Instability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0.6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0.4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0.23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3.5 mW (Ana.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4.4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2.7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JSSC’15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ISSCC’15, JSSC’16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VLSI-C’16, JSSC’17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2BFBBD16-55BE-4169-BFE9-5DDFCFA9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151" y="856382"/>
            <a:ext cx="1152128" cy="112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E2C280-D20E-4A67-AC2C-D0FF2309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89" y="893481"/>
            <a:ext cx="1047264" cy="10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04F89C8-8D4E-4D0A-A408-3EE099C7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04" y="906098"/>
            <a:ext cx="1165856" cy="107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D76FD1-607D-45EC-8CF7-8FDA18B43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381876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1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80779"/>
              </p:ext>
            </p:extLst>
          </p:nvPr>
        </p:nvGraphicFramePr>
        <p:xfrm>
          <a:off x="-72515" y="548680"/>
          <a:ext cx="9289030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79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  <a:gridCol w="1966810">
                  <a:extLst>
                    <a:ext uri="{9D8B030D-6E8A-4147-A177-3AD203B41FA5}">
                      <a16:colId xmlns:a16="http://schemas.microsoft.com/office/drawing/2014/main" val="3093406871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MEMS-ACCE_V4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AMS-350nm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Bias-Instability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0.6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0.4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0.23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0.18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3.5 mW (Ana.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4.4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2.7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14.5 mW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JSSC’15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ISSCC’15, JSSC’16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VLSI-C’16, JSSC’17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ESSERC’25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2BFBBD16-55BE-4169-BFE9-5DDFCFA9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84" y="856382"/>
            <a:ext cx="1152128" cy="112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E2C280-D20E-4A67-AC2C-D0FF2309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22" y="893481"/>
            <a:ext cx="1047264" cy="10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04F89C8-8D4E-4D0A-A408-3EE099C7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37" y="906098"/>
            <a:ext cx="1165856" cy="107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90FCB7-4DFA-437D-A1E3-7FEB1AEF30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11210" y="557825"/>
            <a:ext cx="1124650" cy="17409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A483CF-D935-4F00-BFCD-BC212C856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515" y="3393822"/>
            <a:ext cx="9144000" cy="25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0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71BF737-B304-493C-984B-ADF5816F9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788024"/>
              </p:ext>
            </p:extLst>
          </p:nvPr>
        </p:nvGraphicFramePr>
        <p:xfrm>
          <a:off x="899592" y="692696"/>
          <a:ext cx="5424602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FD-NIRS_V1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FD-NIRS_V2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ToF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 Resolution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8.5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2.4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6.8mW (RX only)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12.5mW (All-in-one)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ESSCIRC’22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ISSCC’24,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AC76417-F84A-43C9-805C-5BB835457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052736"/>
            <a:ext cx="1524462" cy="10081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0CB16E-6D2E-4803-80D2-21C5D51CBF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99793" y="1033448"/>
            <a:ext cx="1151984" cy="10714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0C7D565-0026-494E-BECA-569DDCCFF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590176"/>
            <a:ext cx="5438103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261724B-A5C7-4172-BFA8-DA41F11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256274"/>
              </p:ext>
            </p:extLst>
          </p:nvPr>
        </p:nvGraphicFramePr>
        <p:xfrm>
          <a:off x="395536" y="548680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BCC-TRX_V3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TSMC-180nm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SMIC-180nm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Data Rate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10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5.25 Mbps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Energy Efficiency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41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119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16 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pJ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/bit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ASSCC’19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TBCAS’23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CBS’23 (Cover Page)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1F7F1EB-F4AB-4097-8102-E01361875B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5400000">
            <a:off x="2422027" y="592666"/>
            <a:ext cx="874974" cy="16155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DC34DE-3849-42DD-A8B0-8BE1527C54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2502" y="883321"/>
            <a:ext cx="1060504" cy="1067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795753-1992-4A3E-B66D-2FEBF259D4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8200" y="962973"/>
            <a:ext cx="1568861" cy="9576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8D5A535-943D-4269-B5EF-06C20158B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575" y="3284984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5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988C1190-4C87-4E63-9275-81761DC24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579778"/>
              </p:ext>
            </p:extLst>
          </p:nvPr>
        </p:nvGraphicFramePr>
        <p:xfrm>
          <a:off x="395536" y="548680"/>
          <a:ext cx="5424602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SNN_V1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SNN_V2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HL-55nm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Array Size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48 Neurons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256 Neurons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Energy Efficiency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5.3 TSOPS/W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5.4 TSOPS/W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TBCAS’23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ASSCC’23,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JSSC’24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A4C0E99-FC9C-4FAF-9621-98C680C194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r="54415"/>
          <a:stretch/>
        </p:blipFill>
        <p:spPr>
          <a:xfrm>
            <a:off x="2267744" y="908720"/>
            <a:ext cx="1118994" cy="10709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CC419F-AA4E-4F34-ACBC-10F1F5A2A0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5" y="1070346"/>
            <a:ext cx="1810269" cy="732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F3433A-AE70-4159-AD1A-795B07BB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339995"/>
            <a:ext cx="5438103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0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5C776CC1-743C-418B-99B8-F912A203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513567"/>
              </p:ext>
            </p:extLst>
          </p:nvPr>
        </p:nvGraphicFramePr>
        <p:xfrm>
          <a:off x="755576" y="620688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BioArray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FLEX-PPG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On-glass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16×16 Bio-Array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PPG Acquisition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Enob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=10.2 bits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Stimulator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LED Driver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Under Review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ISCAS’24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TBD.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0BF17481-3328-45B6-9C2D-255733151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43" y="942481"/>
            <a:ext cx="1480404" cy="1139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6A66CE-665F-41B1-B2F4-9B2CE3F42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989195"/>
            <a:ext cx="1209008" cy="100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7F12D1-8798-45D1-B1E0-78C2E17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91" y="1103536"/>
            <a:ext cx="1879833" cy="7036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11BF174-E3FB-4AC8-B028-98E8FDB22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3479921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5C776CC1-743C-418B-99B8-F912A203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11698"/>
              </p:ext>
            </p:extLst>
          </p:nvPr>
        </p:nvGraphicFramePr>
        <p:xfrm>
          <a:off x="755576" y="620688"/>
          <a:ext cx="7416823" cy="253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23616017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90097986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69598400"/>
                    </a:ext>
                  </a:extLst>
                </a:gridCol>
                <a:gridCol w="1992221">
                  <a:extLst>
                    <a:ext uri="{9D8B030D-6E8A-4147-A177-3AD203B41FA5}">
                      <a16:colId xmlns:a16="http://schemas.microsoft.com/office/drawing/2014/main" val="3461255433"/>
                    </a:ext>
                  </a:extLst>
                </a:gridCol>
              </a:tblGrid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</a:t>
                      </a:r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BioArray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FLEX-PPG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87236"/>
                  </a:ext>
                </a:extLst>
              </a:tr>
              <a:tr h="116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Die Photo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88162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TIANMA-LTPS-4um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15051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On-glass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4×4 Bio-Array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PPG Acquisition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03903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err="1">
                          <a:solidFill>
                            <a:schemeClr val="tx1"/>
                          </a:solidFill>
                        </a:rPr>
                        <a:t>Enob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=10.2 bits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Stimulator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LED Driver + IA + ADC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11000"/>
                  </a:ext>
                </a:extLst>
              </a:tr>
              <a:tr h="24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TCAS-II’24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ISCAS’24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ASSCC’24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7240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0BF17481-3328-45B6-9C2D-255733151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43" y="942481"/>
            <a:ext cx="1480404" cy="1139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6A66CE-665F-41B1-B2F4-9B2CE3F42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989195"/>
            <a:ext cx="1209008" cy="100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7F12D1-8798-45D1-B1E0-78C2E1798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91" y="1103536"/>
            <a:ext cx="1879833" cy="7036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8F79CD-39FD-4F62-A7E4-0DD3187F8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3479921"/>
            <a:ext cx="743166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56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9804</TotalTime>
  <Words>288</Words>
  <Application>Microsoft Office PowerPoint</Application>
  <PresentationFormat>信纸(8.5x11 英寸)</PresentationFormat>
  <Paragraphs>140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微软雅黑</vt:lpstr>
      <vt:lpstr>Arial</vt:lpstr>
      <vt:lpstr>Calibri</vt:lpstr>
      <vt:lpstr>Symbol</vt:lpstr>
      <vt:lpstr>Trebuchet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Nakano, Akiko</dc:creator>
  <cp:lastModifiedBy>JIAN ZHAO</cp:lastModifiedBy>
  <cp:revision>1786</cp:revision>
  <dcterms:created xsi:type="dcterms:W3CDTF">2010-03-09T10:50:31Z</dcterms:created>
  <dcterms:modified xsi:type="dcterms:W3CDTF">2025-06-12T09:09:47Z</dcterms:modified>
</cp:coreProperties>
</file>